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7" r:id="rId3"/>
    <p:sldId id="264" r:id="rId4"/>
    <p:sldId id="265" r:id="rId5"/>
    <p:sldId id="266" r:id="rId6"/>
    <p:sldId id="267" r:id="rId7"/>
    <p:sldId id="268" r:id="rId8"/>
    <p:sldId id="269" r:id="rId9"/>
    <p:sldId id="260" r:id="rId10"/>
    <p:sldId id="256" r:id="rId11"/>
    <p:sldId id="258" r:id="rId12"/>
    <p:sldId id="259" r:id="rId14"/>
    <p:sldId id="262" r:id="rId15"/>
    <p:sldId id="270" r:id="rId16"/>
    <p:sldId id="276" r:id="rId17"/>
    <p:sldId id="271" r:id="rId18"/>
    <p:sldId id="274" r:id="rId19"/>
    <p:sldId id="275" r:id="rId20"/>
    <p:sldId id="277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96449-FF1C-4792-ABE0-4C5B016A7EF4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BA7D6-504E-4854-A18C-867CD63AD847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BA7D6-504E-4854-A18C-867CD63AD847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hyperlink" Target="https://vk.com/wall196071126_1912" TargetMode="External"/><Relationship Id="rId4" Type="http://schemas.openxmlformats.org/officeDocument/2006/relationships/hyperlink" Target="https://youtu.be/Z0T1iBhIMOY" TargetMode="External"/><Relationship Id="rId3" Type="http://schemas.openxmlformats.org/officeDocument/2006/relationships/image" Target="../media/image12.png"/><Relationship Id="rId2" Type="http://schemas.openxmlformats.org/officeDocument/2006/relationships/hyperlink" Target="https://youtu.be/D-WhmNP0jYo" TargetMode="External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hyperlink" Target="https://www.merzlykova900.work/%D0%BC%D0%BE%D0%B8-%D1%83%D0%B2%D0%BB%D0%B5%D1%87%D0%B5%D0%BD%D0%B8%D1%8F" TargetMode="External"/><Relationship Id="rId7" Type="http://schemas.openxmlformats.org/officeDocument/2006/relationships/hyperlink" Target="https://vk.com/wall-202021390_263" TargetMode="External"/><Relationship Id="rId6" Type="http://schemas.openxmlformats.org/officeDocument/2006/relationships/hyperlink" Target="https://vk.com/mbdou3?z=video-202021390_456239218/4a378d85e17f8fb690/pl_wall_-202021390" TargetMode="External"/><Relationship Id="rId5" Type="http://schemas.openxmlformats.org/officeDocument/2006/relationships/hyperlink" Target="https://vk.com/wall-202021390_167" TargetMode="External"/><Relationship Id="rId4" Type="http://schemas.openxmlformats.org/officeDocument/2006/relationships/hyperlink" Target="https://vk.com/mbdou3?z=photo-202021390_457239419/wall-202021390_263" TargetMode="External"/><Relationship Id="rId3" Type="http://schemas.openxmlformats.org/officeDocument/2006/relationships/hyperlink" Target="https://vk.com/wall-202021390_168" TargetMode="External"/><Relationship Id="rId2" Type="http://schemas.openxmlformats.org/officeDocument/2006/relationships/hyperlink" Target="https://vk.com/wall-202021390_171" TargetMode="Externa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merzlykova900.work/%D1%84%D0%B8%D0%BD%D0%B0%D0%BD%D1%81%D0%BE%D0%B2%D0%B0%D1%8F-%D0%B3%D1%80%D0%B0%D0%BC%D0%BE%D1%82%D0%BD%D0%BE%D1%81%D1%82%D1%8C" TargetMode="External"/><Relationship Id="rId3" Type="http://schemas.openxmlformats.org/officeDocument/2006/relationships/hyperlink" Target="https://nsportal.ru/detskii-sad/osnovy-finansovoy-gramotnosti/2021/11/14/konspekt-nod-po-ftskm" TargetMode="External"/><Relationship Id="rId2" Type="http://schemas.openxmlformats.org/officeDocument/2006/relationships/hyperlink" Target="https://nsportal.ru/detskii-sad/osnovy-finansovoy-gramotnosti/2021/11/22/tehnologicheskaya-karta-nod-po-finansovoy" TargetMode="Externa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hyperlink" Target="https://vk.com/mbdou3?z=video-202021390_456239219/3001b17064c9e9da60/pl_wall_-202021390" TargetMode="External"/><Relationship Id="rId2" Type="http://schemas.openxmlformats.org/officeDocument/2006/relationships/image" Target="../media/image12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8"/>
            <a:ext cx="9144000" cy="68477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976993"/>
            <a:ext cx="3747044" cy="28211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96474" y="6037926"/>
            <a:ext cx="14334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 г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87876" y="260648"/>
            <a:ext cx="4433906" cy="40011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МБДОУ Ярцевский детский сад № 3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21205" y="2110669"/>
            <a:ext cx="56533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 smtClean="0">
                <a:solidFill>
                  <a:prstClr val="black"/>
                </a:solidFill>
                <a:latin typeface="Bookman Old Style" pitchFamily="18" charset="0"/>
              </a:rPr>
              <a:t>«Мультипликация – </a:t>
            </a:r>
            <a:endParaRPr lang="ru-RU" sz="2000" b="1" i="1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lvl="0" algn="ctr"/>
            <a:r>
              <a:rPr lang="ru-RU" sz="2000" b="1" i="1" dirty="0" smtClean="0">
                <a:solidFill>
                  <a:prstClr val="black"/>
                </a:solidFill>
                <a:latin typeface="Bookman Old Style" pitchFamily="18" charset="0"/>
              </a:rPr>
              <a:t>как средство формирования финансовой грамотности у детей старшего дошкольного возраста»</a:t>
            </a:r>
            <a:endParaRPr lang="ru-RU" sz="2000" b="1" i="1" dirty="0">
              <a:solidFill>
                <a:prstClr val="black"/>
              </a:solidFill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332656" y="4433484"/>
            <a:ext cx="725455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prstClr val="black"/>
                </a:solidFill>
                <a:latin typeface="Bookman Old Style" pitchFamily="18" charset="0"/>
              </a:rPr>
              <a:t>Мерзлякова </a:t>
            </a:r>
            <a:endParaRPr lang="ru-RU" sz="2800" b="1" i="1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lvl="0" algn="ctr"/>
            <a:r>
              <a:rPr lang="ru-RU" sz="2800" b="1" i="1" dirty="0" smtClean="0">
                <a:solidFill>
                  <a:prstClr val="black"/>
                </a:solidFill>
                <a:latin typeface="Bookman Old Style" pitchFamily="18" charset="0"/>
              </a:rPr>
              <a:t>Мария Александровна</a:t>
            </a:r>
            <a:endParaRPr lang="ru-RU" sz="2800" b="1" i="1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lvl="0" algn="ctr"/>
            <a:r>
              <a:rPr lang="ru-RU" sz="2000" b="1" i="1" dirty="0" smtClean="0">
                <a:solidFill>
                  <a:prstClr val="black"/>
                </a:solidFill>
                <a:latin typeface="Bookman Old Style" pitchFamily="18" charset="0"/>
              </a:rPr>
              <a:t>воспитатель</a:t>
            </a:r>
            <a:endParaRPr lang="ru-RU" sz="2000" b="1" i="1" dirty="0">
              <a:solidFill>
                <a:prstClr val="black"/>
              </a:solidFill>
              <a:latin typeface="Bookman Old Style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59" y="1484784"/>
            <a:ext cx="1987546" cy="2981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9"/>
            <a:ext cx="9144000" cy="6847781"/>
          </a:xfrm>
          <a:prstGeom prst="rect">
            <a:avLst/>
          </a:prstGeom>
        </p:spPr>
      </p:pic>
      <p:sp>
        <p:nvSpPr>
          <p:cNvPr id="6" name="Пятиугольник 5"/>
          <p:cNvSpPr/>
          <p:nvPr/>
        </p:nvSpPr>
        <p:spPr>
          <a:xfrm>
            <a:off x="107504" y="1124744"/>
            <a:ext cx="8208912" cy="864096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arenR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формировать правильное отношение к деньгам, способам их зарабатывания и разумному их использованию;</a:t>
            </a:r>
            <a:endParaRPr lang="ru-RU" dirty="0"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107504" y="2160647"/>
            <a:ext cx="8424936" cy="864096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endParaRPr lang="ru-RU" dirty="0" smtClean="0">
              <a:solidFill>
                <a:srgbClr val="000000"/>
              </a:solidFill>
              <a:latin typeface="Times New Roman" panose="02020603050405020304"/>
              <a:ea typeface="Calibri" panose="020F0502020204030204"/>
              <a:cs typeface="Times New Roman" panose="02020603050405020304"/>
            </a:endParaRPr>
          </a:p>
          <a:p>
            <a:pPr lvl="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2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)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сформировать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у детей элементарное представление о тайнах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мультипликации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;</a:t>
            </a:r>
            <a:endParaRPr lang="ru-RU" dirty="0">
              <a:ea typeface="Calibri" panose="020F0502020204030204"/>
              <a:cs typeface="Times New Roman" panose="02020603050405020304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</a:pPr>
            <a:endParaRPr lang="ru-RU" sz="1600" dirty="0"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107504" y="3192342"/>
            <a:ext cx="8640960" cy="864096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endParaRPr lang="ru-RU" dirty="0" smtClean="0">
              <a:solidFill>
                <a:srgbClr val="000000"/>
              </a:solidFill>
              <a:latin typeface="Times New Roman" panose="02020603050405020304"/>
              <a:ea typeface="Calibri" panose="020F0502020204030204"/>
              <a:cs typeface="Times New Roman" panose="02020603050405020304"/>
            </a:endParaRPr>
          </a:p>
          <a:p>
            <a:pPr lvl="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endParaRPr lang="ru-RU" sz="1600" dirty="0"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3284984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3) развивать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творческое мышление, воображение, художественные навыки и умения;</a:t>
            </a:r>
            <a:endParaRPr lang="ru-RU" dirty="0"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12" name="Пятиугольник 11"/>
          <p:cNvSpPr/>
          <p:nvPr/>
        </p:nvSpPr>
        <p:spPr>
          <a:xfrm>
            <a:off x="107504" y="4365104"/>
            <a:ext cx="8856984" cy="864096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 4) воспитывать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нравственные качества, необходимые в экономической деятельности (трудолюбие, добросовестность, ответственность,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бережливость)</a:t>
            </a:r>
            <a:endParaRPr lang="ru-RU" dirty="0">
              <a:ea typeface="Calibri" panose="020F0502020204030204"/>
              <a:cs typeface="Times New Roman" panose="02020603050405020304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370" b="100000" l="0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638"/>
          <a:stretch>
            <a:fillRect/>
          </a:stretch>
        </p:blipFill>
        <p:spPr>
          <a:xfrm>
            <a:off x="2411760" y="5624930"/>
            <a:ext cx="7632848" cy="123307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692237" y="202130"/>
            <a:ext cx="14714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02471" y="182250"/>
            <a:ext cx="65673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 над мультфильмом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787828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/>
                <a:ea typeface="Calibri" panose="020F0502020204030204"/>
              </a:rPr>
              <a:t>Первый  этап</a:t>
            </a:r>
            <a:r>
              <a:rPr lang="ru-RU" dirty="0">
                <a:latin typeface="Times New Roman" panose="02020603050405020304"/>
                <a:ea typeface="Calibri" panose="020F0502020204030204"/>
              </a:rPr>
              <a:t>  работы над мультфильмом  - это выбор </a:t>
            </a:r>
            <a:r>
              <a:rPr lang="ru-RU" dirty="0" smtClean="0">
                <a:latin typeface="Times New Roman" panose="02020603050405020304"/>
                <a:ea typeface="Calibri" panose="020F0502020204030204"/>
              </a:rPr>
              <a:t>сказки, рассказа, стихотворения.</a:t>
            </a:r>
            <a:endParaRPr lang="ru-RU" dirty="0" smtClean="0">
              <a:latin typeface="Times New Roman" panose="02020603050405020304"/>
              <a:ea typeface="Calibri" panose="020F0502020204030204"/>
            </a:endParaRPr>
          </a:p>
          <a:p>
            <a:endParaRPr lang="ru-RU" dirty="0">
              <a:latin typeface="Times New Roman" panose="02020603050405020304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96875" l="9961" r="92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64" t="45235"/>
          <a:stretch>
            <a:fillRect/>
          </a:stretch>
        </p:blipFill>
        <p:spPr>
          <a:xfrm>
            <a:off x="7708970" y="4869160"/>
            <a:ext cx="1435030" cy="19888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0949" y="1254592"/>
            <a:ext cx="446628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Второй  этап</a:t>
            </a:r>
            <a:r>
              <a:rPr lang="ru-RU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  - это работа над  сценарием.</a:t>
            </a:r>
            <a:endParaRPr lang="ru-RU" sz="1600" dirty="0"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0949" y="1844824"/>
            <a:ext cx="8640960" cy="46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Третий этап</a:t>
            </a:r>
            <a:r>
              <a:rPr lang="ru-RU" dirty="0" smtClean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 - </a:t>
            </a:r>
            <a:r>
              <a:rPr lang="ru-RU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создание героев мультфильма и  декораций.</a:t>
            </a:r>
            <a:endParaRPr lang="ru-RU" sz="1600" dirty="0"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2664" y="2526015"/>
            <a:ext cx="74336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Четвертый этап</a:t>
            </a:r>
            <a:r>
              <a:rPr lang="ru-RU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– самый трудный и объемный это – съёмка мультфильма, монтаж отснятого материла, озвучивание.</a:t>
            </a:r>
            <a:endParaRPr lang="ru-RU" sz="1600" dirty="0"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5681" y="3565344"/>
            <a:ext cx="74336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/>
                <a:ea typeface="Calibri" panose="020F0502020204030204"/>
              </a:rPr>
              <a:t>Пятым </a:t>
            </a:r>
            <a:r>
              <a:rPr lang="ru-RU" dirty="0">
                <a:latin typeface="Times New Roman" panose="02020603050405020304"/>
                <a:ea typeface="Calibri" panose="020F0502020204030204"/>
              </a:rPr>
              <a:t>итоговым</a:t>
            </a:r>
            <a:r>
              <a:rPr lang="ru-RU" b="1" dirty="0">
                <a:latin typeface="Times New Roman" panose="02020603050405020304"/>
                <a:ea typeface="Calibri" panose="020F0502020204030204"/>
              </a:rPr>
              <a:t> этапом</a:t>
            </a:r>
            <a:r>
              <a:rPr lang="ru-RU" dirty="0">
                <a:latin typeface="Times New Roman" panose="02020603050405020304"/>
                <a:ea typeface="Calibri" panose="020F0502020204030204"/>
              </a:rPr>
              <a:t>  нашей работы </a:t>
            </a:r>
            <a:r>
              <a:rPr lang="ru-RU" dirty="0" smtClean="0">
                <a:latin typeface="Times New Roman" panose="02020603050405020304"/>
                <a:ea typeface="Calibri" panose="020F0502020204030204"/>
              </a:rPr>
              <a:t>премьера мультфильма. 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24" y="5020909"/>
            <a:ext cx="2247122" cy="1685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074547"/>
            <a:ext cx="2279494" cy="1709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C:\Users\URSA\Desktop\Новая папка\IMG20221128162231_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9" y="4053001"/>
            <a:ext cx="2308222" cy="1731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02471" y="182250"/>
            <a:ext cx="65673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 над мультфильмом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052736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Первый  этап</a:t>
            </a:r>
            <a:r>
              <a:rPr lang="ru-RU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  работы над мультфильмом  - это выбор сказки, рассказа, стихотворения.</a:t>
            </a:r>
            <a:endParaRPr lang="ru-RU" dirty="0">
              <a:solidFill>
                <a:prstClr val="black"/>
              </a:solidFill>
              <a:latin typeface="Times New Roman" panose="02020603050405020304"/>
              <a:ea typeface="Calibri" panose="020F0502020204030204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41" y="1891328"/>
            <a:ext cx="31115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81002" y="1687127"/>
            <a:ext cx="7651438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latin typeface="Segoe Print" panose="02000600000000000000" pitchFamily="2" charset="0"/>
                <a:ea typeface="Calibri" panose="020F0502020204030204"/>
                <a:cs typeface="Times New Roman" panose="02020603050405020304" pitchFamily="18" charset="0"/>
              </a:rPr>
              <a:t>Курочка ряба. Из пособия Секреты детской мультипликации. Авторы: Николай Пунько, Ольга Дунаевская </a:t>
            </a:r>
            <a:endParaRPr lang="ru-RU" sz="2000" b="1" dirty="0">
              <a:latin typeface="Segoe Print" panose="02000600000000000000" pitchFamily="2" charset="0"/>
              <a:ea typeface="Calibri" panose="020F0502020204030204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0" y="3573016"/>
            <a:ext cx="31115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41191" y="3427253"/>
            <a:ext cx="76514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Segoe Print" panose="02000600000000000000"/>
              </a:rPr>
              <a:t>Про </a:t>
            </a:r>
            <a:r>
              <a:rPr lang="ru-RU" sz="2000" b="1" dirty="0">
                <a:solidFill>
                  <a:srgbClr val="000000"/>
                </a:solidFill>
                <a:latin typeface="Segoe Print" panose="02000600000000000000"/>
              </a:rPr>
              <a:t>доверчивого </a:t>
            </a:r>
            <a:r>
              <a:rPr lang="ru-RU" sz="2000" b="1" dirty="0" smtClean="0">
                <a:solidFill>
                  <a:srgbClr val="000000"/>
                </a:solidFill>
                <a:latin typeface="Segoe Print" panose="02000600000000000000"/>
              </a:rPr>
              <a:t>Мишу </a:t>
            </a:r>
            <a:r>
              <a:rPr lang="ru-RU" sz="2000" b="1" dirty="0">
                <a:solidFill>
                  <a:srgbClr val="000000"/>
                </a:solidFill>
                <a:latin typeface="Segoe Print" panose="02000600000000000000"/>
              </a:rPr>
              <a:t>и мамину </a:t>
            </a:r>
            <a:r>
              <a:rPr lang="ru-RU" sz="2000" b="1" dirty="0" smtClean="0">
                <a:solidFill>
                  <a:srgbClr val="000000"/>
                </a:solidFill>
                <a:latin typeface="Segoe Print" panose="02000600000000000000"/>
              </a:rPr>
              <a:t>зарплату.</a:t>
            </a:r>
            <a:endParaRPr lang="ru-RU" sz="2000" b="1" dirty="0" smtClean="0">
              <a:solidFill>
                <a:srgbClr val="000000"/>
              </a:solidFill>
              <a:latin typeface="Segoe Print" panose="0200060000000000000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Segoe Print" panose="02000600000000000000"/>
              </a:rPr>
              <a:t>Автор: Бутенко Федор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92" y="5229200"/>
            <a:ext cx="31115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115616" y="4840430"/>
            <a:ext cx="76514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Segoe Print" panose="02000600000000000000"/>
              </a:rPr>
              <a:t>Копейка рубль бережет. </a:t>
            </a:r>
            <a:endParaRPr lang="ru-RU" sz="2000" b="1" dirty="0" smtClean="0">
              <a:solidFill>
                <a:srgbClr val="000000"/>
              </a:solidFill>
              <a:latin typeface="Segoe Print" panose="0200060000000000000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Segoe Print" panose="02000600000000000000"/>
                <a:ea typeface="Calibri" panose="020F0502020204030204"/>
                <a:cs typeface="Times New Roman" panose="02020603050405020304" pitchFamily="18" charset="0"/>
              </a:rPr>
              <a:t>Автор: Русанова Ульяна</a:t>
            </a:r>
            <a:endParaRPr lang="ru-RU" sz="2000" b="1" dirty="0"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1124744"/>
            <a:ext cx="734481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Второй  этап</a:t>
            </a:r>
            <a:r>
              <a:rPr lang="ru-RU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  - это работа над  сценарием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.</a:t>
            </a:r>
            <a:endParaRPr lang="ru-RU" dirty="0" smtClean="0">
              <a:solidFill>
                <a:prstClr val="black"/>
              </a:solidFill>
              <a:latin typeface="Times New Roman" panose="02020603050405020304"/>
              <a:ea typeface="Calibri" panose="020F0502020204030204"/>
              <a:cs typeface="Times New Roman" panose="02020603050405020304"/>
            </a:endParaRPr>
          </a:p>
          <a:p>
            <a:pPr lvl="0"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Чтение сказок, стихотворения. </a:t>
            </a:r>
            <a:endParaRPr lang="ru-RU" dirty="0" smtClean="0">
              <a:solidFill>
                <a:prstClr val="black"/>
              </a:solidFill>
              <a:latin typeface="Times New Roman" panose="02020603050405020304"/>
              <a:ea typeface="Calibri" panose="020F0502020204030204"/>
              <a:cs typeface="Times New Roman" panose="02020603050405020304"/>
            </a:endParaRPr>
          </a:p>
          <a:p>
            <a:pPr lvl="0" algn="just">
              <a:lnSpc>
                <a:spcPct val="150000"/>
              </a:lnSpc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Поиск новых слов. Вопросы по теме, для закрепления материала.</a:t>
            </a:r>
            <a:endParaRPr lang="ru-RU" sz="1600" dirty="0">
              <a:solidFill>
                <a:prstClr val="black"/>
              </a:solidFill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02471" y="182250"/>
            <a:ext cx="65673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 над мультфильмом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3143" y="2564904"/>
            <a:ext cx="6200247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Третий этап</a:t>
            </a:r>
            <a:r>
              <a:rPr lang="ru-RU" dirty="0" smtClean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 - </a:t>
            </a:r>
            <a:r>
              <a:rPr lang="ru-RU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создание героев мультфильма и  декораций</a:t>
            </a:r>
            <a:r>
              <a:rPr lang="ru-RU" dirty="0" smtClean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.</a:t>
            </a:r>
            <a:endParaRPr lang="ru-RU" dirty="0" smtClean="0">
              <a:latin typeface="Times New Roman" panose="02020603050405020304"/>
              <a:ea typeface="Calibri" panose="020F0502020204030204"/>
              <a:cs typeface="Times New Roman" panose="02020603050405020304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Привлечение родителей к активному участию в мультипликации.</a:t>
            </a:r>
            <a:endParaRPr lang="ru-RU" sz="1600" dirty="0">
              <a:ea typeface="Calibri" panose="020F0502020204030204"/>
              <a:cs typeface="Times New Roman" panose="02020603050405020304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43" y="3483726"/>
            <a:ext cx="1352593" cy="30057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9" y="3506693"/>
            <a:ext cx="1366825" cy="30373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457216"/>
            <a:ext cx="1381268" cy="3069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02471" y="182250"/>
            <a:ext cx="65673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 над мультфильмом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994420"/>
            <a:ext cx="2643758" cy="35250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403896"/>
            <a:ext cx="3096344" cy="23222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94420"/>
            <a:ext cx="2250614" cy="29989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423" y="994420"/>
            <a:ext cx="2474007" cy="3298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02471" y="182250"/>
            <a:ext cx="65673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 над мультфильмом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980728"/>
            <a:ext cx="74336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Четвертый этап</a:t>
            </a:r>
            <a:r>
              <a:rPr lang="ru-RU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– самый трудный и объемный это – съёмка мультфильма, монтаж отснятого материла, озвучивание.</a:t>
            </a:r>
            <a:endParaRPr lang="ru-RU" sz="1600" dirty="0">
              <a:ea typeface="Calibri" panose="020F0502020204030204"/>
              <a:cs typeface="Times New Roman" panose="02020603050405020304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53234"/>
            <a:ext cx="316835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958381"/>
            <a:ext cx="316835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475" y="4437112"/>
            <a:ext cx="3033693" cy="2275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02471" y="182250"/>
            <a:ext cx="65673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 над мультфильмом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4" y="908720"/>
            <a:ext cx="7740352" cy="5805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02471" y="182250"/>
            <a:ext cx="65673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 над мультфильмом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40" y="908720"/>
            <a:ext cx="7604720" cy="570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02471" y="182250"/>
            <a:ext cx="65673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 над мультфильмом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9492" y="780394"/>
            <a:ext cx="78932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/>
                <a:ea typeface="Calibri" panose="020F0502020204030204"/>
              </a:rPr>
              <a:t>Пятым итоговым этапом  нашей работы </a:t>
            </a:r>
            <a:r>
              <a:rPr lang="ru-RU" sz="2000" b="1" dirty="0" smtClean="0">
                <a:latin typeface="Times New Roman" panose="02020603050405020304"/>
                <a:ea typeface="Calibri" panose="020F0502020204030204"/>
              </a:rPr>
              <a:t>премьера мультфильма</a:t>
            </a:r>
            <a:r>
              <a:rPr lang="ru-RU" dirty="0" smtClean="0">
                <a:latin typeface="Times New Roman" panose="02020603050405020304"/>
                <a:ea typeface="Calibri" panose="020F0502020204030204"/>
              </a:rPr>
              <a:t>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3152" y="1192768"/>
            <a:ext cx="7416824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latin typeface="Segoe Print" panose="02000600000000000000" pitchFamily="2" charset="0"/>
                <a:ea typeface="Calibri" panose="020F0502020204030204"/>
                <a:cs typeface="Times New Roman" panose="02020603050405020304" pitchFamily="18" charset="0"/>
              </a:rPr>
              <a:t>Курочка ряба.</a:t>
            </a:r>
            <a:r>
              <a:rPr lang="en-US" sz="2400" b="1" dirty="0">
                <a:latin typeface="Segoe Print" panose="02000600000000000000" pitchFamily="2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endParaRPr lang="ru-RU" sz="2400" b="1" dirty="0" smtClean="0">
              <a:latin typeface="Segoe Print" panose="02000600000000000000" pitchFamily="2" charset="0"/>
              <a:ea typeface="Calibri" panose="020F0502020204030204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b="1" dirty="0" smtClean="0">
                <a:latin typeface="Segoe Print" panose="02000600000000000000" pitchFamily="2" charset="0"/>
                <a:ea typeface="Calibri" panose="020F0502020204030204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sz="2400" b="1" dirty="0">
                <a:latin typeface="Segoe Print" panose="02000600000000000000" pitchFamily="2" charset="0"/>
                <a:ea typeface="Calibri" panose="020F0502020204030204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sz="2400" b="1" dirty="0" smtClean="0">
                <a:latin typeface="Segoe Print" panose="02000600000000000000" pitchFamily="2" charset="0"/>
                <a:ea typeface="Calibri" panose="020F0502020204030204"/>
                <a:cs typeface="Times New Roman" panose="02020603050405020304" pitchFamily="18" charset="0"/>
                <a:hlinkClick r:id="rId2"/>
              </a:rPr>
              <a:t>youtu.be/D-WhmNP0jYo</a:t>
            </a:r>
            <a:endParaRPr lang="ru-RU" sz="2400" b="1" dirty="0" smtClean="0">
              <a:latin typeface="Segoe Print" panose="02000600000000000000" pitchFamily="2" charset="0"/>
              <a:ea typeface="Calibri" panose="020F0502020204030204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sz="2400" b="1" dirty="0" smtClean="0">
              <a:latin typeface="Segoe Print" panose="02000600000000000000" pitchFamily="2" charset="0"/>
              <a:ea typeface="Calibri" panose="020F0502020204030204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sz="2400" b="1" dirty="0">
              <a:latin typeface="Segoe Print" panose="02000600000000000000" pitchFamily="2" charset="0"/>
              <a:ea typeface="Calibri" panose="020F0502020204030204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60" y="1412519"/>
            <a:ext cx="31115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60" y="3262967"/>
            <a:ext cx="31115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76808" y="3003805"/>
            <a:ext cx="7272808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400" b="1" dirty="0">
                <a:solidFill>
                  <a:srgbClr val="000000"/>
                </a:solidFill>
                <a:latin typeface="Segoe Print" panose="02000600000000000000"/>
              </a:rPr>
              <a:t>Про доверчивого Мишу и мамину </a:t>
            </a:r>
            <a:r>
              <a:rPr lang="ru-RU" sz="2400" b="1" dirty="0" smtClean="0">
                <a:solidFill>
                  <a:srgbClr val="000000"/>
                </a:solidFill>
                <a:latin typeface="Segoe Print" panose="02000600000000000000"/>
              </a:rPr>
              <a:t>зарплату.</a:t>
            </a:r>
            <a:endParaRPr lang="ru-RU" sz="2400" b="1" dirty="0" smtClean="0">
              <a:solidFill>
                <a:srgbClr val="000000"/>
              </a:solidFill>
              <a:latin typeface="Segoe Print" panose="02000600000000000000"/>
            </a:endParaRPr>
          </a:p>
          <a:p>
            <a:pPr lvl="0">
              <a:lnSpc>
                <a:spcPct val="15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Segoe Print" panose="02000600000000000000"/>
                <a:hlinkClick r:id="rId4"/>
              </a:rPr>
              <a:t>https</a:t>
            </a:r>
            <a:r>
              <a:rPr lang="en-US" sz="2400" b="1" dirty="0">
                <a:solidFill>
                  <a:srgbClr val="000000"/>
                </a:solidFill>
                <a:latin typeface="Segoe Print" panose="02000600000000000000"/>
                <a:hlinkClick r:id="rId4"/>
              </a:rPr>
              <a:t>://</a:t>
            </a:r>
            <a:r>
              <a:rPr lang="en-US" sz="2400" b="1" dirty="0" smtClean="0">
                <a:solidFill>
                  <a:srgbClr val="000000"/>
                </a:solidFill>
                <a:latin typeface="Segoe Print" panose="02000600000000000000"/>
                <a:hlinkClick r:id="rId4"/>
              </a:rPr>
              <a:t>youtu.be/Z0T1iBhIMOY</a:t>
            </a:r>
            <a:endParaRPr lang="ru-RU" sz="2400" b="1" dirty="0" smtClean="0">
              <a:solidFill>
                <a:srgbClr val="000000"/>
              </a:solidFill>
              <a:latin typeface="Segoe Print" panose="02000600000000000000"/>
            </a:endParaRPr>
          </a:p>
          <a:p>
            <a:pPr lvl="0">
              <a:lnSpc>
                <a:spcPct val="150000"/>
              </a:lnSpc>
            </a:pPr>
            <a:endParaRPr lang="ru-RU" sz="2400" b="1" dirty="0" smtClean="0">
              <a:solidFill>
                <a:srgbClr val="000000"/>
              </a:solidFill>
              <a:latin typeface="Segoe Print" panose="02000600000000000000"/>
            </a:endParaRPr>
          </a:p>
          <a:p>
            <a:pPr lvl="0">
              <a:lnSpc>
                <a:spcPct val="150000"/>
              </a:lnSpc>
            </a:pPr>
            <a:endParaRPr lang="ru-RU" sz="2400" b="1" dirty="0" smtClean="0">
              <a:solidFill>
                <a:srgbClr val="000000"/>
              </a:solidFill>
              <a:latin typeface="Segoe Print" panose="02000600000000000000"/>
            </a:endParaRPr>
          </a:p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Segoe Print" panose="02000600000000000000"/>
                <a:hlinkClick r:id="rId5"/>
              </a:rPr>
              <a:t>https://youtu.be/Uoy2ChsbD50</a:t>
            </a:r>
            <a:endParaRPr lang="ru-RU" sz="2400" b="1" dirty="0" smtClean="0">
              <a:solidFill>
                <a:srgbClr val="000000"/>
              </a:solidFill>
              <a:latin typeface="Segoe Print" panose="02000600000000000000"/>
              <a:hlinkClick r:id="rId5"/>
            </a:endParaRPr>
          </a:p>
          <a:p>
            <a:pPr lvl="0">
              <a:lnSpc>
                <a:spcPct val="150000"/>
              </a:lnSpc>
            </a:pPr>
            <a:endParaRPr lang="ru-RU" sz="2400" b="1" dirty="0" smtClean="0">
              <a:solidFill>
                <a:srgbClr val="000000"/>
              </a:solidFill>
              <a:latin typeface="Segoe Print" panose="02000600000000000000"/>
            </a:endParaRPr>
          </a:p>
          <a:p>
            <a:pPr lvl="0" algn="ctr">
              <a:lnSpc>
                <a:spcPct val="150000"/>
              </a:lnSpc>
            </a:pPr>
            <a:endParaRPr lang="ru-RU" sz="2400" b="1" dirty="0">
              <a:solidFill>
                <a:srgbClr val="000000"/>
              </a:solidFill>
              <a:latin typeface="Segoe Print" panose="0200060000000000000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3152" y="4778266"/>
            <a:ext cx="765143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Segoe Print" panose="02000600000000000000"/>
              </a:rPr>
              <a:t>Копейка рубль бережет. </a:t>
            </a:r>
            <a:endParaRPr lang="ru-RU" sz="2400" b="1" dirty="0" smtClean="0">
              <a:solidFill>
                <a:srgbClr val="000000"/>
              </a:solidFill>
              <a:latin typeface="Segoe Print" panose="0200060000000000000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60" y="4965880"/>
            <a:ext cx="31115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904800" y="6389049"/>
            <a:ext cx="336265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Приятного просмотра!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91580" y="332656"/>
            <a:ext cx="756084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…Я решила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не останавливаться на достигнутом,  и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продолжить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с педагогами и детьми  работать над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сценариями новых мультипликационных фильмах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по формированию финансовой грамотности у детей старшего дошкольного возраста, где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я планирую познакомить детей с новыми понятиями,</a:t>
            </a:r>
            <a:endParaRPr lang="ru-RU" sz="2000" dirty="0" smtClean="0">
              <a:solidFill>
                <a:srgbClr val="000000"/>
              </a:solidFill>
              <a:latin typeface="Times New Roman" panose="02020603050405020304"/>
              <a:ea typeface="Calibri" panose="020F0502020204030204"/>
              <a:cs typeface="Times New Roman" panose="02020603050405020304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научить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правильно вести себя в реальных жизненных ситуациях,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носящих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экономический характер, </a:t>
            </a:r>
            <a:endParaRPr lang="ru-RU" sz="2000" dirty="0" smtClean="0">
              <a:solidFill>
                <a:srgbClr val="000000"/>
              </a:solidFill>
              <a:latin typeface="Times New Roman" panose="02020603050405020304"/>
              <a:ea typeface="Calibri" panose="020F0502020204030204"/>
              <a:cs typeface="Times New Roman" panose="02020603050405020304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продолжать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воспитывать нравственные качества, необходимые в экономической деятельности, </a:t>
            </a:r>
            <a:endParaRPr lang="ru-RU" sz="2000" dirty="0" smtClean="0">
              <a:solidFill>
                <a:srgbClr val="000000"/>
              </a:solidFill>
              <a:latin typeface="Times New Roman" panose="02020603050405020304"/>
              <a:ea typeface="Calibri" panose="020F0502020204030204"/>
              <a:cs typeface="Times New Roman" panose="02020603050405020304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конечно же, раскрывать вместе с детьми новые тайны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мультипликации…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.</a:t>
            </a:r>
            <a:endParaRPr lang="ru-RU" sz="1600" dirty="0">
              <a:ea typeface="Calibri" panose="020F0502020204030204"/>
              <a:cs typeface="Times New Roman" panose="02020603050405020304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52107"/>
            <a:ext cx="3094534" cy="2126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8"/>
            <a:ext cx="9144000" cy="6847781"/>
          </a:xfrm>
          <a:prstGeom prst="rect">
            <a:avLst/>
          </a:prstGeom>
        </p:spPr>
      </p:pic>
      <p:sp>
        <p:nvSpPr>
          <p:cNvPr id="3" name="Нашивка 2"/>
          <p:cNvSpPr/>
          <p:nvPr/>
        </p:nvSpPr>
        <p:spPr>
          <a:xfrm>
            <a:off x="542612" y="476672"/>
            <a:ext cx="432048" cy="43204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0416" y="246659"/>
            <a:ext cx="757684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2021-2022 г 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оорганизатор</a:t>
            </a:r>
            <a:endParaRPr lang="ru-RU" sz="3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Краевого семейного 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финансового фестиваля</a:t>
            </a: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77478"/>
            <a:ext cx="2068962" cy="27586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132856"/>
            <a:ext cx="2025187" cy="27933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" t="24797" r="4863" b="18255"/>
          <a:stretch>
            <a:fillRect/>
          </a:stretch>
        </p:blipFill>
        <p:spPr>
          <a:xfrm>
            <a:off x="4689198" y="2132856"/>
            <a:ext cx="2004863" cy="27933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t="25158" r="3678" b="17882"/>
          <a:stretch>
            <a:fillRect/>
          </a:stretch>
        </p:blipFill>
        <p:spPr>
          <a:xfrm>
            <a:off x="27775" y="1973108"/>
            <a:ext cx="2019062" cy="2758616"/>
          </a:xfrm>
          <a:prstGeom prst="rect">
            <a:avLst/>
          </a:prstGeom>
        </p:spPr>
      </p:pic>
      <p:pic>
        <p:nvPicPr>
          <p:cNvPr id="4098" name="Picture 2" descr="C:\Users\URSA\Desktop\Screenshot_2022-12-01-23-28-54-72_c37d74246d9c81aa0bb824b57eaf706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98" b="32527"/>
          <a:stretch>
            <a:fillRect/>
          </a:stretch>
        </p:blipFill>
        <p:spPr bwMode="auto">
          <a:xfrm>
            <a:off x="3131840" y="5056780"/>
            <a:ext cx="2559790" cy="177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419"/>
            <a:ext cx="9144000" cy="6847781"/>
          </a:xfrm>
          <a:prstGeom prst="rect">
            <a:avLst/>
          </a:prstGeom>
        </p:spPr>
      </p:pic>
      <p:sp>
        <p:nvSpPr>
          <p:cNvPr id="3" name="Нашивка 2"/>
          <p:cNvSpPr/>
          <p:nvPr/>
        </p:nvSpPr>
        <p:spPr>
          <a:xfrm>
            <a:off x="708285" y="836712"/>
            <a:ext cx="432048" cy="43204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 descr="https://img3.labirint.ru/rc/62f5a186ecc0d4244605845b6ef062b8/363x561q80/books66/659045/cover.jpg?16036575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74" y="1556792"/>
            <a:ext cx="2953519" cy="419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39952" y="2713200"/>
            <a:ext cx="4572000" cy="29854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пособии представлен педагогический опыт по формированию экономических умений, развитию экономического образа мышления, воспитанию ответственности и нравственного поведения в области экономических отношений в семье и обществе.</a:t>
            </a:r>
            <a:br>
              <a:rPr lang="ru-RU" sz="28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0208" y="622429"/>
            <a:ext cx="757684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пособие 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77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3648" y="306363"/>
            <a:ext cx="65768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копилка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ашивка 3"/>
          <p:cNvSpPr/>
          <p:nvPr/>
        </p:nvSpPr>
        <p:spPr>
          <a:xfrm>
            <a:off x="806007" y="448768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Нашивка 4"/>
          <p:cNvSpPr/>
          <p:nvPr/>
        </p:nvSpPr>
        <p:spPr>
          <a:xfrm>
            <a:off x="454430" y="1196752"/>
            <a:ext cx="216024" cy="21602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1244" y="1079465"/>
            <a:ext cx="828092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по финансовой грамотности: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vk.com/wall-202021390_171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vk.com/wall-202021390_168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vk.com/mbdou3?z=photo-202021390_457239419%2Fwall-202021390_263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финансовой грамотности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vk.com/wall-202021390_167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://vk.com/mbdou3?z=video-202021390_456239218%2F4a378d85e17f8fb690%2Fpl_wall_-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202021390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Декада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финансовой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</a:t>
            </a:r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vk.com/wall-202021390_263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«Финансы» своими руками</a:t>
            </a:r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https://www.merzlykova900.work/%D0%BC%D0%BE%D0%B8-%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D1%83%D0%B2%D0%BB%D0%B5%D1%87%D0%B5%D0%BD%D0%B8%D1%8F</a:t>
            </a:r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ашивка 10"/>
          <p:cNvSpPr/>
          <p:nvPr/>
        </p:nvSpPr>
        <p:spPr>
          <a:xfrm>
            <a:off x="455220" y="2852936"/>
            <a:ext cx="216024" cy="21602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Нашивка 12"/>
          <p:cNvSpPr/>
          <p:nvPr/>
        </p:nvSpPr>
        <p:spPr>
          <a:xfrm>
            <a:off x="455220" y="4221088"/>
            <a:ext cx="216024" cy="21602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Нашивка 13"/>
          <p:cNvSpPr/>
          <p:nvPr/>
        </p:nvSpPr>
        <p:spPr>
          <a:xfrm>
            <a:off x="455220" y="5157192"/>
            <a:ext cx="216024" cy="21602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8"/>
            <a:ext cx="9144000" cy="6847781"/>
          </a:xfrm>
          <a:prstGeom prst="rect">
            <a:avLst/>
          </a:prstGeom>
        </p:spPr>
      </p:pic>
      <p:sp>
        <p:nvSpPr>
          <p:cNvPr id="3" name="Нашивка 2"/>
          <p:cNvSpPr/>
          <p:nvPr/>
        </p:nvSpPr>
        <p:spPr>
          <a:xfrm>
            <a:off x="683568" y="691084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0644" y="476672"/>
            <a:ext cx="65768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копилка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3401" y="1556792"/>
            <a:ext cx="7495023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Конспекты НОД по финансовой грамотности</a:t>
            </a:r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nsportal.ru/detskii-sad/osnovy-finansovoy-gramotnosti</a:t>
            </a: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ctr"/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/2021/11/22/</a:t>
            </a:r>
            <a:r>
              <a:rPr lang="en-US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tehnologicheskaya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</a:t>
            </a:r>
            <a:r>
              <a:rPr lang="en-US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karta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-nod-</a:t>
            </a:r>
            <a:r>
              <a:rPr lang="en-US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po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</a:t>
            </a:r>
            <a:r>
              <a:rPr lang="en-US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finansovoy</a:t>
            </a: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nsportal.ru/detskii-sad/osnovy-finansovoy-gramotnosti/2021/11/14/konspekt-nod-po-ftskm</a:t>
            </a: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 больше информации можно найти пройдя по ссылки 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https://www.merzlykova900.work/%D1%84%D0%B8%D0%BD%D0%B0%D0%BD%D1%81%D0%BE%D0%B2%D0%B0%D1%8F-%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D0%B3%D1%80%D0%B0%D0%BC%D0%BE%D1%82%D0%BD%D0%BE%D1%81%D1%82%D1%8C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мой персональный сайт в раздел </a:t>
            </a:r>
            <a:endParaRPr lang="ru-RU" sz="1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грамотность»</a:t>
            </a:r>
            <a:endParaRPr lang="ru-RU" sz="1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Нашивка 6"/>
          <p:cNvSpPr/>
          <p:nvPr/>
        </p:nvSpPr>
        <p:spPr>
          <a:xfrm>
            <a:off x="575556" y="1646402"/>
            <a:ext cx="216024" cy="21602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3" t="11997" r="19219" b="14542"/>
          <a:stretch>
            <a:fillRect/>
          </a:stretch>
        </p:blipFill>
        <p:spPr bwMode="auto">
          <a:xfrm>
            <a:off x="568323" y="4374637"/>
            <a:ext cx="3279276" cy="240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Выгнутая влево стрелка 7"/>
          <p:cNvSpPr/>
          <p:nvPr/>
        </p:nvSpPr>
        <p:spPr>
          <a:xfrm>
            <a:off x="107504" y="3434108"/>
            <a:ext cx="576064" cy="107501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7" t="19422" r="25403" b="14751"/>
          <a:stretch>
            <a:fillRect/>
          </a:stretch>
        </p:blipFill>
        <p:spPr bwMode="auto">
          <a:xfrm>
            <a:off x="4640912" y="4533075"/>
            <a:ext cx="2738588" cy="201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Выгнутая вправо стрелка 8"/>
          <p:cNvSpPr/>
          <p:nvPr/>
        </p:nvSpPr>
        <p:spPr>
          <a:xfrm>
            <a:off x="7740352" y="4221088"/>
            <a:ext cx="936104" cy="158417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7781"/>
          </a:xfrm>
          <a:prstGeom prst="rect">
            <a:avLst/>
          </a:prstGeom>
        </p:spPr>
      </p:pic>
      <p:sp>
        <p:nvSpPr>
          <p:cNvPr id="3" name="Нашивка 2"/>
          <p:cNvSpPr/>
          <p:nvPr/>
        </p:nvSpPr>
        <p:spPr>
          <a:xfrm>
            <a:off x="652978" y="836712"/>
            <a:ext cx="349211" cy="35214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2189" y="567519"/>
            <a:ext cx="788716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09" y="1916832"/>
            <a:ext cx="31115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47664" y="1697340"/>
            <a:ext cx="741369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создании предметно развивающей среды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11" y="2996952"/>
            <a:ext cx="31115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553297" y="2608182"/>
            <a:ext cx="74136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Широкое информационное поле – создание страницы на сайте ДОУ, в социальных сетях в сообществе ДОУ. Выставки, тематические альбомы.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09" y="4246295"/>
            <a:ext cx="31115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533681" y="3830523"/>
            <a:ext cx="74136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Единое образовательно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папки-передвижки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проекты, пособие для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«Финансовая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в семье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семейные конкурсы: 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https://vk.com/mbdou3?z=video-202021390_456239219%2F3001b17064c9e9da60%2Fpl_wall_-202021390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33680" y="5589240"/>
            <a:ext cx="74333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- изучение и учёт интересов, мнений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запросов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родителей, семейного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85" y="5670232"/>
            <a:ext cx="31115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9"/>
            <a:ext cx="9144000" cy="68477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17161" y="720394"/>
            <a:ext cx="7893187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инновационных технологий – </a:t>
            </a:r>
            <a:endParaRPr lang="ru-RU" sz="32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дает возможность раскрыть тему </a:t>
            </a:r>
            <a:endParaRPr lang="ru-RU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грамотность» </a:t>
            </a:r>
            <a:endParaRPr lang="ru-RU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олее эффективнее. </a:t>
            </a:r>
            <a:endParaRPr lang="ru-RU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ашивка 3"/>
          <p:cNvSpPr/>
          <p:nvPr/>
        </p:nvSpPr>
        <p:spPr>
          <a:xfrm>
            <a:off x="442830" y="861749"/>
            <a:ext cx="349211" cy="35214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Выгнутая влево стрелка 4"/>
          <p:cNvSpPr/>
          <p:nvPr/>
        </p:nvSpPr>
        <p:spPr>
          <a:xfrm>
            <a:off x="251520" y="2636912"/>
            <a:ext cx="1379947" cy="1942647"/>
          </a:xfrm>
          <a:prstGeom prst="curvedRightArrow">
            <a:avLst>
              <a:gd name="adj1" fmla="val 30034"/>
              <a:gd name="adj2" fmla="val 30649"/>
              <a:gd name="adj3" fmla="val 25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3687" y="4117894"/>
            <a:ext cx="6984776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en-US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STEAM – 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лаборатория.  Модуль «Я творю мир» </a:t>
            </a:r>
            <a:endParaRPr lang="ru-RU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7435" y="4783022"/>
            <a:ext cx="82118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мультфильма с детьми дошкольного возраста – современный вид проектной технологии, очень привлекательный для детей.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0824000">
            <a:off x="339180" y="2761792"/>
            <a:ext cx="1752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Мой выбор…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8"/>
            <a:ext cx="9144000" cy="68477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2" b="96405" l="0" r="992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122723"/>
            <a:ext cx="2054473" cy="17352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83568" y="3933056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 мультипликации – развить фантазию и творческое воображение дошкольников, активизировать понимание изученного ранее материала, а также развитие навыка рисования, лепки.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986" y="856436"/>
            <a:ext cx="2592288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869357" y="3438624"/>
            <a:ext cx="383733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Мультистудия Спаф 32 М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7624" y="243804"/>
            <a:ext cx="7344816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STEAM –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лаборатория.  Модуль «Я творю мир» 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822571"/>
            <a:ext cx="1923005" cy="2564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adonius.club/uploads/posts/2022-02/thumbs/1643913262_18-adonius-club-p-goluboi-fon-s-razvodami-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8"/>
            <a:ext cx="9144000" cy="68477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16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900" y="3789040"/>
            <a:ext cx="4464496" cy="30689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7975" y="932820"/>
            <a:ext cx="84802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Цель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знаний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финансовой грамотности посредством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мультипликации.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1192" y="182250"/>
            <a:ext cx="79098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«Финансовая грамотность»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2" y="3573016"/>
            <a:ext cx="3284624" cy="24634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080573"/>
            <a:ext cx="3024336" cy="2268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5172</Words>
  <Application>WPS Presentation</Application>
  <PresentationFormat>Экран (4:3)</PresentationFormat>
  <Paragraphs>171</Paragraphs>
  <Slides>19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2" baseType="lpstr">
      <vt:lpstr>Arial</vt:lpstr>
      <vt:lpstr>SimSun</vt:lpstr>
      <vt:lpstr>Wingdings</vt:lpstr>
      <vt:lpstr>Times New Roman</vt:lpstr>
      <vt:lpstr>Bookman Old Style</vt:lpstr>
      <vt:lpstr>Times New Roman</vt:lpstr>
      <vt:lpstr>Calibri</vt:lpstr>
      <vt:lpstr>Segoe Print</vt:lpstr>
      <vt:lpstr>Segoe Print</vt:lpstr>
      <vt:lpstr>Microsoft YaHei</vt:lpstr>
      <vt:lpstr/>
      <vt:lpstr>Arial Unicode MS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URSA</dc:creator>
  <cp:lastModifiedBy>Kingsoft Corporation</cp:lastModifiedBy>
  <cp:revision>35</cp:revision>
  <dcterms:created xsi:type="dcterms:W3CDTF">2022-11-29T02:46:00Z</dcterms:created>
  <dcterms:modified xsi:type="dcterms:W3CDTF">2023-01-31T04:04:57Z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1049-10.2.0.7635</vt:lpwstr>
  </property>
</Properties>
</file>